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2" r:id="rId1"/>
  </p:sldMasterIdLst>
  <p:sldIdLst>
    <p:sldId id="279" r:id="rId2"/>
    <p:sldId id="280" r:id="rId3"/>
    <p:sldId id="257" r:id="rId4"/>
    <p:sldId id="258" r:id="rId5"/>
    <p:sldId id="259" r:id="rId6"/>
    <p:sldId id="276" r:id="rId7"/>
    <p:sldId id="260" r:id="rId8"/>
    <p:sldId id="262" r:id="rId9"/>
    <p:sldId id="263" r:id="rId10"/>
    <p:sldId id="264" r:id="rId11"/>
    <p:sldId id="265" r:id="rId12"/>
    <p:sldId id="266" r:id="rId13"/>
    <p:sldId id="277" r:id="rId14"/>
    <p:sldId id="267" r:id="rId15"/>
    <p:sldId id="268" r:id="rId16"/>
    <p:sldId id="269" r:id="rId17"/>
    <p:sldId id="270" r:id="rId18"/>
    <p:sldId id="275" r:id="rId19"/>
    <p:sldId id="271" r:id="rId20"/>
    <p:sldId id="272" r:id="rId21"/>
    <p:sldId id="273" r:id="rId22"/>
    <p:sldId id="274" r:id="rId23"/>
    <p:sldId id="278" r:id="rId24"/>
  </p:sldIdLst>
  <p:sldSz cx="9144000" cy="6858000" type="screen4x3"/>
  <p:notesSz cx="7099300" cy="10234613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89" autoAdjust="0"/>
    <p:restoredTop sz="94660"/>
  </p:normalViewPr>
  <p:slideViewPr>
    <p:cSldViewPr>
      <p:cViewPr varScale="1">
        <p:scale>
          <a:sx n="94" d="100"/>
          <a:sy n="94" d="100"/>
        </p:scale>
        <p:origin x="-44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6055F8-1D02-4417-9241-55C834FD9970}" type="datetimeFigureOut">
              <a:rPr lang="it-IT" smtClean="0"/>
              <a:pPr/>
              <a:t>11/03/2021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07B441-5312-499D-93C3-6E37886527FA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lin ang="16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/>
            </a:r>
            <a:br>
              <a:rPr lang="it-IT" dirty="0" smtClean="0"/>
            </a:br>
            <a:r>
              <a:rPr lang="it-IT" dirty="0"/>
              <a:t/>
            </a:r>
            <a:br>
              <a:rPr lang="it-IT" dirty="0"/>
            </a:br>
            <a:r>
              <a:rPr lang="it-IT" dirty="0" smtClean="0"/>
              <a:t/>
            </a:r>
            <a:br>
              <a:rPr lang="it-IT" dirty="0" smtClean="0"/>
            </a:br>
            <a:r>
              <a:rPr lang="it-IT" dirty="0"/>
              <a:t/>
            </a:r>
            <a:br>
              <a:rPr lang="it-IT" dirty="0"/>
            </a:b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/>
              <a:t>NOTA </a:t>
            </a:r>
            <a:r>
              <a:rPr lang="it-IT" dirty="0" err="1" smtClean="0"/>
              <a:t>DI</a:t>
            </a:r>
            <a:r>
              <a:rPr lang="it-IT" dirty="0" smtClean="0"/>
              <a:t> AGGIORNAMENTO </a:t>
            </a:r>
            <a:br>
              <a:rPr lang="it-IT" dirty="0" smtClean="0"/>
            </a:br>
            <a:r>
              <a:rPr lang="it-IT" dirty="0" smtClean="0"/>
              <a:t>AL DUP 2020 – 2022</a:t>
            </a:r>
            <a:br>
              <a:rPr lang="it-IT" dirty="0" smtClean="0"/>
            </a:b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>
              <a:buNone/>
            </a:pPr>
            <a:endParaRPr lang="it-IT" b="1" dirty="0" smtClean="0"/>
          </a:p>
          <a:p>
            <a:pPr algn="ctr">
              <a:buNone/>
            </a:pPr>
            <a:endParaRPr lang="it-IT" dirty="0" smtClean="0"/>
          </a:p>
          <a:p>
            <a:pPr algn="ctr"/>
            <a:endParaRPr lang="it-IT" dirty="0" smtClean="0"/>
          </a:p>
          <a:p>
            <a:pPr algn="ctr">
              <a:buNone/>
            </a:pPr>
            <a:endParaRPr lang="it-IT" sz="2400" dirty="0" smtClean="0"/>
          </a:p>
          <a:p>
            <a:pPr algn="ctr">
              <a:buNone/>
            </a:pPr>
            <a:endParaRPr lang="it-IT" sz="2400" dirty="0"/>
          </a:p>
          <a:p>
            <a:pPr algn="ctr">
              <a:buNone/>
            </a:pPr>
            <a:r>
              <a:rPr lang="it-IT" sz="2400" dirty="0" smtClean="0"/>
              <a:t>INDIRIZZI STRATEGICI</a:t>
            </a:r>
            <a:endParaRPr lang="it-IT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2.2  INNOVAZIONE: UN PARADIGMA PROGETTUALE PER IL PUBBLICO E PER L’AUTORIFORMA ORGANIZZATIVA DEL COMUNE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2.2.1  Redazione di un piano generale dei servizi (pag. 62)</a:t>
            </a:r>
          </a:p>
          <a:p>
            <a:r>
              <a:rPr lang="it-IT" sz="1600" dirty="0" smtClean="0"/>
              <a:t>2.2.2  Progetto di sviluppo organizzativo (pag. 62)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2.3  INNOVAZIONE: UN PARADIGMA PROGETTUALE A SUPPORTO DELL’INIZIATIVA PRIVATA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2.3.1  Promozione e sviluppo di nuove forme di Partenariato Pubblico Privato (PPP) (pag. 63)</a:t>
            </a:r>
          </a:p>
          <a:p>
            <a:r>
              <a:rPr lang="it-IT" sz="1600" dirty="0" smtClean="0"/>
              <a:t>2.3.2  Sussidiarietà orizzontale. La nuova sfida per l’innovazione (pag. 63)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rgbClr val="8488C4">
                <a:alpha val="67000"/>
              </a:srgbClr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2400" dirty="0" smtClean="0"/>
              <a:t>Indirizzo strategico 3  </a:t>
            </a:r>
            <a:br>
              <a:rPr lang="it-IT" sz="2400" dirty="0" smtClean="0"/>
            </a:br>
            <a:r>
              <a:rPr lang="it-IT" sz="2400" dirty="0" smtClean="0"/>
              <a:t/>
            </a:r>
            <a:br>
              <a:rPr lang="it-IT" sz="2400" dirty="0" smtClean="0"/>
            </a:br>
            <a:r>
              <a:rPr lang="it-IT" sz="2400" dirty="0" smtClean="0"/>
              <a:t>ALESSANDRIA POSITIVA:</a:t>
            </a:r>
            <a:br>
              <a:rPr lang="it-IT" sz="2400" dirty="0" smtClean="0"/>
            </a:br>
            <a:r>
              <a:rPr lang="it-IT" sz="2400" dirty="0" smtClean="0"/>
              <a:t>LA SICUREZZA DELLA PROTEZIONE, DEI DIRITTI E </a:t>
            </a:r>
            <a:br>
              <a:rPr lang="it-IT" sz="2400" dirty="0" smtClean="0"/>
            </a:br>
            <a:r>
              <a:rPr lang="it-IT" sz="2400" dirty="0" smtClean="0"/>
              <a:t>DELLA CONVIVENZA URBANA, </a:t>
            </a:r>
            <a:br>
              <a:rPr lang="it-IT" sz="2400" dirty="0" smtClean="0"/>
            </a:br>
            <a:r>
              <a:rPr lang="it-IT" sz="2400" dirty="0" smtClean="0"/>
              <a:t>LA MOBILITA’, LA QUALITA’ AMBIENTALE</a:t>
            </a:r>
            <a:endParaRPr lang="it-IT" sz="2400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it-IT" sz="1600" dirty="0" smtClean="0"/>
          </a:p>
          <a:p>
            <a:endParaRPr lang="it-IT" sz="1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path path="rect">
            <a:fillToRect t="100000" r="100000"/>
          </a:path>
          <a:tileRect l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3.1  LA RICERCA </a:t>
            </a:r>
            <a:r>
              <a:rPr lang="it-IT" sz="1600" dirty="0" err="1" smtClean="0"/>
              <a:t>DI</a:t>
            </a:r>
            <a:r>
              <a:rPr lang="it-IT" sz="1600" dirty="0" smtClean="0"/>
              <a:t> NUOVI MODELLI </a:t>
            </a:r>
            <a:r>
              <a:rPr lang="it-IT" sz="1600" dirty="0" err="1" smtClean="0"/>
              <a:t>DI</a:t>
            </a:r>
            <a:r>
              <a:rPr lang="it-IT" sz="1600" dirty="0" smtClean="0"/>
              <a:t> PROGRAMMAZIONE TERRITORIALE </a:t>
            </a:r>
            <a:br>
              <a:rPr lang="it-IT" sz="1600" dirty="0" smtClean="0"/>
            </a:br>
            <a:r>
              <a:rPr lang="it-IT" sz="1600" dirty="0" smtClean="0"/>
              <a:t>E </a:t>
            </a:r>
            <a:r>
              <a:rPr lang="it-IT" sz="1600" dirty="0" err="1" smtClean="0"/>
              <a:t>DI</a:t>
            </a:r>
            <a:r>
              <a:rPr lang="it-IT" sz="1600" dirty="0" smtClean="0"/>
              <a:t> MOBILITA’ SOSTENIBILE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3.1.1  Un piano della mobilità per una città più ordinata e più vivibile (pag. 101)</a:t>
            </a:r>
          </a:p>
          <a:p>
            <a:r>
              <a:rPr lang="it-IT" sz="1600" dirty="0" smtClean="0"/>
              <a:t>3.1.2  Interventi della mobilità ciclabile (pag. 101)</a:t>
            </a:r>
          </a:p>
          <a:p>
            <a:r>
              <a:rPr lang="it-IT" sz="1600" dirty="0" smtClean="0"/>
              <a:t>3.1.3  Alessandria città delle biciclette (pag. 101)</a:t>
            </a:r>
          </a:p>
          <a:p>
            <a:r>
              <a:rPr lang="it-IT" sz="1600" dirty="0" smtClean="0"/>
              <a:t>3.1.4  Interventi dedicati alla ricarica dei veicoli elettrici (pag. 101)</a:t>
            </a:r>
          </a:p>
          <a:p>
            <a:r>
              <a:rPr lang="it-IT" sz="1600" dirty="0" smtClean="0"/>
              <a:t>3.1.5  Aggiornamento contratti di servizio per il trasporto e la sosta a pagamento (pag. 102)</a:t>
            </a:r>
          </a:p>
          <a:p>
            <a:r>
              <a:rPr lang="it-IT" sz="1600" dirty="0" smtClean="0"/>
              <a:t>3.1.6  Monitoraggio dei flussi di traffico da e per il Cristo (pag. 102)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path path="rect">
            <a:fillToRect t="100000" r="100000"/>
          </a:path>
          <a:tileRect l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3.2  LA QUALITA’ AMBIENTALE QUALE PRESUPPOSTO FONDATIVO </a:t>
            </a:r>
            <a:br>
              <a:rPr lang="it-IT" sz="1600" dirty="0" smtClean="0"/>
            </a:br>
            <a:r>
              <a:rPr lang="it-IT" sz="1600" dirty="0" err="1" smtClean="0"/>
              <a:t>DI</a:t>
            </a:r>
            <a:r>
              <a:rPr lang="it-IT" sz="1600" dirty="0" smtClean="0"/>
              <a:t> UN NUOVO MODELLO URBANO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it-IT" sz="1600" dirty="0" smtClean="0"/>
              <a:t>3.2.1  Istituzione di una zona naturale di salvaguardia delle confluenze Tanaro e </a:t>
            </a:r>
            <a:r>
              <a:rPr lang="it-IT" sz="1600" dirty="0" err="1" smtClean="0"/>
              <a:t>Bormida</a:t>
            </a:r>
            <a:r>
              <a:rPr lang="it-IT" sz="1600" dirty="0" smtClean="0"/>
              <a:t> – percorso pedonale e ciclabile sui lungofiumi (pag. 63)</a:t>
            </a:r>
          </a:p>
          <a:p>
            <a:r>
              <a:rPr lang="it-IT" sz="1600" dirty="0" smtClean="0"/>
              <a:t>3.2.2  Campagna di divulgazione dei contenuti dell’aggiornato Piano comunale di Protezione Civile (pag. 64)</a:t>
            </a:r>
          </a:p>
          <a:p>
            <a:r>
              <a:rPr lang="it-IT" sz="1600" dirty="0" smtClean="0"/>
              <a:t>3.2.3  Recupero ambientale e produttivo dell’area della Fraschetta (pag. 96)</a:t>
            </a:r>
          </a:p>
          <a:p>
            <a:r>
              <a:rPr lang="it-IT" sz="1600" dirty="0" smtClean="0"/>
              <a:t>3.2.4  Avvio attività contenute nell’atto di indirizzo per la Fraschetta (pag. 96)</a:t>
            </a:r>
          </a:p>
          <a:p>
            <a:r>
              <a:rPr lang="it-IT" sz="1600" dirty="0" smtClean="0"/>
              <a:t>3.2.5  Messa in sicurezza idraulica del territorio (pag. 96)</a:t>
            </a:r>
          </a:p>
          <a:p>
            <a:r>
              <a:rPr lang="it-IT" sz="1600" dirty="0" smtClean="0"/>
              <a:t>3.2.6  Definizione di linee d’indirizzo per la raccolta e lo smaltimento dei rifiuti urbani nei confronti di AMAG Ambiente e ARAL (pag. 96)</a:t>
            </a:r>
          </a:p>
          <a:p>
            <a:r>
              <a:rPr lang="it-IT" sz="1600" dirty="0" smtClean="0"/>
              <a:t>3.2.7  Attività di contrasto al proliferare delle zanzare (pag. 96)</a:t>
            </a:r>
          </a:p>
          <a:p>
            <a:r>
              <a:rPr lang="it-IT" sz="1600" dirty="0" smtClean="0"/>
              <a:t>3.2.8  Progetti e attività mirate alla cura del verde pubblico (pag. 96)</a:t>
            </a:r>
          </a:p>
          <a:p>
            <a:r>
              <a:rPr lang="it-IT" sz="1600" dirty="0" smtClean="0"/>
              <a:t>3.2.9 Applicazione del nuovo regolamento comunale per l’esercizio delle attività rumorose (pag. 96)</a:t>
            </a:r>
          </a:p>
          <a:p>
            <a:r>
              <a:rPr lang="it-IT" sz="1600" dirty="0" smtClean="0"/>
              <a:t>3.2.10  Attivazione dello sportello amianto (pag. 97)</a:t>
            </a:r>
          </a:p>
          <a:p>
            <a:r>
              <a:rPr lang="it-IT" sz="1600" dirty="0" smtClean="0"/>
              <a:t>3.2.11  Perseguire politiche di sviluppo sostenibile (pag. 97)</a:t>
            </a:r>
          </a:p>
          <a:p>
            <a:r>
              <a:rPr lang="it-IT" sz="1600" dirty="0" smtClean="0"/>
              <a:t>3.2.12  Campagna divulgazione dei contenuti dell’aggiornato piano comunale di Protezione civile (pag. 105)</a:t>
            </a:r>
          </a:p>
          <a:p>
            <a:r>
              <a:rPr lang="it-IT" sz="1600" dirty="0" smtClean="0"/>
              <a:t>3.2.13  Regolamento comunale per l’impiego di prodotti fitosanitari (pag. 113)</a:t>
            </a:r>
          </a:p>
          <a:p>
            <a:endParaRPr lang="it-IT" sz="16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path path="rect">
            <a:fillToRect t="100000" r="100000"/>
          </a:path>
          <a:tileRect l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3.3  VERSO UN MODELLO </a:t>
            </a:r>
            <a:r>
              <a:rPr lang="it-IT" sz="1600" dirty="0" err="1" smtClean="0"/>
              <a:t>DI</a:t>
            </a:r>
            <a:r>
              <a:rPr lang="it-IT" sz="1600" dirty="0" smtClean="0"/>
              <a:t> COMUNITA’ SOLIDALE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3.3.1  Evoluzione istituzionale del CISSACA (pag. 64)</a:t>
            </a:r>
          </a:p>
          <a:p>
            <a:r>
              <a:rPr lang="it-IT" sz="1600" dirty="0" smtClean="0"/>
              <a:t>3.3.2  Sviluppo delle politiche giovanili, d’integrazione sociale e di pari opportunità (pag. 85)</a:t>
            </a:r>
          </a:p>
          <a:p>
            <a:r>
              <a:rPr lang="it-IT" sz="1600" dirty="0" smtClean="0"/>
              <a:t>3.3.3  Un nuovo assetto dell’impiantistica sportiva (pag. 85)</a:t>
            </a:r>
          </a:p>
          <a:p>
            <a:r>
              <a:rPr lang="it-IT" sz="1600" dirty="0" smtClean="0"/>
              <a:t>3.3.4  Attuazione progetti inerenti il bando di riqualificazione urbana e sicurezza delle periferie (pag. 86)</a:t>
            </a:r>
          </a:p>
          <a:p>
            <a:endParaRPr lang="it-IT" sz="1600" dirty="0" smtClean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path path="rect">
            <a:fillToRect t="100000" r="100000"/>
          </a:path>
          <a:tileRect l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3.4  PROGRAMMAZIONE DELLE POLITICHE </a:t>
            </a:r>
            <a:r>
              <a:rPr lang="it-IT" sz="1600" dirty="0" err="1" smtClean="0"/>
              <a:t>DI</a:t>
            </a:r>
            <a:r>
              <a:rPr lang="it-IT" sz="1600" dirty="0" smtClean="0"/>
              <a:t> GENERE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3.4.1  Programmazione delle politiche di genere (pag. 64)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path path="rect">
            <a:fillToRect t="100000" r="100000"/>
          </a:path>
          <a:tileRect l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3.5  PROGRAMMAZIONE </a:t>
            </a:r>
            <a:r>
              <a:rPr lang="it-IT" sz="1600" dirty="0" err="1" smtClean="0"/>
              <a:t>DI</a:t>
            </a:r>
            <a:r>
              <a:rPr lang="it-IT" sz="1600" dirty="0" smtClean="0"/>
              <a:t> UNA POLITICA DELLA CITTA’ INCLUSIVA </a:t>
            </a:r>
            <a:br>
              <a:rPr lang="it-IT" sz="1600" dirty="0" smtClean="0"/>
            </a:br>
            <a:r>
              <a:rPr lang="it-IT" sz="1600" dirty="0" smtClean="0"/>
              <a:t>DELLA TUTELA ANIMALI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3.5.1  Programmazione di una politica della città inclusiva della tutela animali (pag. 64)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8488C4"/>
            </a:gs>
            <a:gs pos="53000">
              <a:srgbClr val="D4DEFF"/>
            </a:gs>
            <a:gs pos="83000">
              <a:srgbClr val="D4DEFF"/>
            </a:gs>
            <a:gs pos="100000">
              <a:srgbClr val="96AB94"/>
            </a:gs>
          </a:gsLst>
          <a:path path="rect">
            <a:fillToRect t="100000" r="100000"/>
          </a:path>
          <a:tileRect l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3.6  ALESSANDRIA CITTA’ SICURA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3.6.1  Contrasto abusivismo generalizzato (pag. 71)</a:t>
            </a:r>
          </a:p>
          <a:p>
            <a:r>
              <a:rPr lang="it-IT" sz="1600" dirty="0" smtClean="0"/>
              <a:t>3.6.2  Contrasto alle violazioni al codice della strada da parte dei ciclisti (pag. 71)</a:t>
            </a:r>
          </a:p>
          <a:p>
            <a:r>
              <a:rPr lang="it-IT" sz="1600" dirty="0" smtClean="0"/>
              <a:t>3.6.3  Prevenzione e contrasto attività illecite ai Giardini pubblici di corso Crimea (pag. 71)</a:t>
            </a:r>
          </a:p>
          <a:p>
            <a:r>
              <a:rPr lang="it-IT" sz="1600" dirty="0" smtClean="0"/>
              <a:t>3.6.4  Implementazione del sistema di videosorveglianza (pag. 71)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2400" dirty="0" smtClean="0"/>
              <a:t>Indirizzo strategico 4 </a:t>
            </a:r>
            <a:br>
              <a:rPr lang="it-IT" sz="2400" dirty="0" smtClean="0"/>
            </a:br>
            <a:r>
              <a:rPr lang="it-IT" sz="2400" dirty="0" smtClean="0"/>
              <a:t/>
            </a:r>
            <a:br>
              <a:rPr lang="it-IT" sz="2400" dirty="0" smtClean="0"/>
            </a:br>
            <a:r>
              <a:rPr lang="it-IT" sz="2400" dirty="0" smtClean="0"/>
              <a:t>ALESSANDRIA CHE VIVE:</a:t>
            </a:r>
            <a:br>
              <a:rPr lang="it-IT" sz="2400" dirty="0" smtClean="0"/>
            </a:br>
            <a:r>
              <a:rPr lang="it-IT" sz="2400" dirty="0" smtClean="0"/>
              <a:t>LO SVILUPPO, IL LAVORO, L’OCCUPAZIONE, </a:t>
            </a:r>
            <a:br>
              <a:rPr lang="it-IT" sz="2400" dirty="0" smtClean="0"/>
            </a:br>
            <a:r>
              <a:rPr lang="it-IT" sz="2400" dirty="0" smtClean="0"/>
              <a:t>LA NUOVA IMPRESA CHE CRESCE</a:t>
            </a:r>
            <a:endParaRPr lang="it-IT" sz="2400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it-IT" sz="1600" dirty="0" smtClean="0"/>
          </a:p>
          <a:p>
            <a:endParaRPr lang="it-IT" sz="1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chemeClr val="tx2">
                <a:lumMod val="20000"/>
                <a:lumOff val="80000"/>
              </a:schemeClr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2400" dirty="0" smtClean="0"/>
              <a:t>Indirizzo strategico 1 </a:t>
            </a:r>
            <a:br>
              <a:rPr lang="it-IT" sz="2400" dirty="0" smtClean="0"/>
            </a:br>
            <a:r>
              <a:rPr lang="it-IT" sz="2400" dirty="0" smtClean="0"/>
              <a:t> </a:t>
            </a:r>
            <a:br>
              <a:rPr lang="it-IT" sz="2400" dirty="0" smtClean="0"/>
            </a:br>
            <a:r>
              <a:rPr lang="it-IT" sz="2400" dirty="0" smtClean="0"/>
              <a:t>COMUNE </a:t>
            </a:r>
            <a:r>
              <a:rPr lang="it-IT" sz="2400" dirty="0" err="1" smtClean="0"/>
              <a:t>DI</a:t>
            </a:r>
            <a:r>
              <a:rPr lang="it-IT" sz="2400" dirty="0" smtClean="0"/>
              <a:t> ALESSANDRIA</a:t>
            </a:r>
            <a:br>
              <a:rPr lang="it-IT" sz="2400" dirty="0" smtClean="0"/>
            </a:br>
            <a:r>
              <a:rPr lang="it-IT" sz="2400" dirty="0" smtClean="0"/>
              <a:t>VERSO UN NUOVO MODELLO </a:t>
            </a:r>
            <a:r>
              <a:rPr lang="it-IT" sz="2400" dirty="0" err="1" smtClean="0"/>
              <a:t>DI</a:t>
            </a:r>
            <a:r>
              <a:rPr lang="it-IT" sz="2400" dirty="0" smtClean="0"/>
              <a:t> GOVERNO PER UNA CITTA’ NUOVA</a:t>
            </a:r>
            <a:endParaRPr lang="it-IT" sz="2400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it-IT" sz="1600" dirty="0" smtClean="0"/>
          </a:p>
          <a:p>
            <a:endParaRPr lang="it-IT" sz="1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4.1  L’IMPRESA GIOVANE E L’IMPRESA DEI GIOVANI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4.1.1  Promozione e supporto allo start-up delle nuove imprese (pag. 64)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4.2  LE POLITICHE INFRASTRUTTURALI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4.2.1  Grandi contenitori per grandi progetti (pag. 65)</a:t>
            </a:r>
          </a:p>
          <a:p>
            <a:r>
              <a:rPr lang="it-IT" sz="1600" dirty="0" smtClean="0"/>
              <a:t>4.2.2  Interventi strutturali a tutela degli animali domestici e d’affezione (pag. 66)</a:t>
            </a:r>
          </a:p>
          <a:p>
            <a:r>
              <a:rPr lang="it-IT" sz="1600" dirty="0" smtClean="0"/>
              <a:t>4.2.3  AMAG Mobilità (pag. 66)</a:t>
            </a:r>
          </a:p>
          <a:p>
            <a:r>
              <a:rPr lang="it-IT" sz="1600" dirty="0" smtClean="0"/>
              <a:t>4.2.4  Individuazione interventi mirati alla messa in sicurezza degli edifici comunali (pag. 66)</a:t>
            </a:r>
          </a:p>
          <a:p>
            <a:r>
              <a:rPr lang="it-IT" sz="1600" dirty="0" smtClean="0"/>
              <a:t>4.2.5  Il teleriscaldamento (pag. 125)</a:t>
            </a:r>
          </a:p>
          <a:p>
            <a:r>
              <a:rPr lang="it-IT" sz="1600" dirty="0" smtClean="0"/>
              <a:t>4.2.6  Promozione dell’</a:t>
            </a:r>
            <a:r>
              <a:rPr lang="it-IT" sz="1600" dirty="0" err="1" smtClean="0"/>
              <a:t>efficientamento</a:t>
            </a:r>
            <a:r>
              <a:rPr lang="it-IT" sz="1600" dirty="0" smtClean="0"/>
              <a:t> energetico (pag. 125)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4.3  UNA POLITICA INDUSTRIALE PER L’AMBIENTE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4.3.1  La nuova AMAG: il perno dei servizi attivi di tutela ambientale (pag. 66)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4.4  SOSTEGNO E REGOLAZIONE DELLO SVILUPPO COMMERCIALE </a:t>
            </a:r>
            <a:br>
              <a:rPr lang="it-IT" sz="1600" dirty="0" smtClean="0"/>
            </a:br>
            <a:r>
              <a:rPr lang="it-IT" sz="1600" dirty="0" smtClean="0"/>
              <a:t>DELL’ATTIVITA’ FIERISTICA E MERCATALE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4.4.1  Organizzazione e riqualificazione della Fiera di San Giorgio e Floreale  (pag. 116)</a:t>
            </a:r>
          </a:p>
          <a:p>
            <a:r>
              <a:rPr lang="it-IT" sz="1600" dirty="0" smtClean="0"/>
              <a:t>4.4.2  Nuova articolazione degli spazi </a:t>
            </a:r>
            <a:r>
              <a:rPr lang="it-IT" sz="1600" dirty="0" err="1" smtClean="0"/>
              <a:t>mercatali</a:t>
            </a:r>
            <a:r>
              <a:rPr lang="it-IT" sz="1600" dirty="0" smtClean="0"/>
              <a:t> (pag. 116)</a:t>
            </a:r>
          </a:p>
          <a:p>
            <a:r>
              <a:rPr lang="it-IT" sz="1600" dirty="0" smtClean="0"/>
              <a:t>4.4.3  Sviluppo delle linee guida definite nel contesto dell’apposita direttiva </a:t>
            </a:r>
            <a:r>
              <a:rPr lang="it-IT" sz="1600" smtClean="0"/>
              <a:t>per il coordinamento </a:t>
            </a:r>
            <a:r>
              <a:rPr lang="it-IT" sz="1600" dirty="0" smtClean="0"/>
              <a:t>e l’organizzazione delle manifestazioni (pag. 116)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chemeClr val="accent5">
                <a:lumMod val="20000"/>
                <a:lumOff val="8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1.1  UNA NUOVA IDEA </a:t>
            </a:r>
            <a:r>
              <a:rPr lang="it-IT" sz="1600" dirty="0" err="1" smtClean="0"/>
              <a:t>DI</a:t>
            </a:r>
            <a:r>
              <a:rPr lang="it-IT" sz="1600" dirty="0" smtClean="0"/>
              <a:t> PARTECIPAZIONE E LA VALORIZZAZIONE DELLE FUNZIONI </a:t>
            </a:r>
            <a:r>
              <a:rPr lang="it-IT" sz="1600" dirty="0" err="1" smtClean="0"/>
              <a:t>DI</a:t>
            </a:r>
            <a:r>
              <a:rPr lang="it-IT" sz="1600" dirty="0" smtClean="0"/>
              <a:t> RAPPRESENTANZA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1.1.1  Definizione del Piano di Comunicazione Integrata comunale (pag. 60)</a:t>
            </a:r>
          </a:p>
          <a:p>
            <a:r>
              <a:rPr lang="it-IT" sz="1600" dirty="0" smtClean="0"/>
              <a:t>1.1.2  Attivazione di un centro studi unificato (pag. 60)</a:t>
            </a:r>
            <a:endParaRPr lang="it-IT" sz="1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chemeClr val="accent5">
                <a:lumMod val="20000"/>
                <a:lumOff val="8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1.2  LA QUALITA’ DELLA RELAZIONE CON I CITTADINI: UNA RISORSA DECISIVA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1.2.1  Sviluppo di un sistema </a:t>
            </a:r>
            <a:r>
              <a:rPr lang="it-IT" sz="1600" dirty="0" err="1" smtClean="0"/>
              <a:t>erogativo</a:t>
            </a:r>
            <a:r>
              <a:rPr lang="it-IT" sz="1600" dirty="0" smtClean="0"/>
              <a:t> orientato alla qualità percepita (pag. 60)</a:t>
            </a:r>
          </a:p>
          <a:p>
            <a:r>
              <a:rPr lang="it-IT" sz="1600" dirty="0" smtClean="0"/>
              <a:t>1.2.2  Innovazione del sito e degli strumenti di comunicazione  del Comune di Alessandria (pag. 60)</a:t>
            </a:r>
          </a:p>
          <a:p>
            <a:r>
              <a:rPr lang="it-IT" sz="1600" dirty="0" smtClean="0"/>
              <a:t>1.2.3  Regolamento beni comuni urbani e sportello per la partecipazione e la cittadinanza attiva (pag. 60)</a:t>
            </a:r>
          </a:p>
          <a:p>
            <a:r>
              <a:rPr lang="it-IT" sz="1600" dirty="0" smtClean="0"/>
              <a:t>1.2.4  Verso un’Agenda digitale condivisa (pag. 60)</a:t>
            </a:r>
          </a:p>
          <a:p>
            <a:r>
              <a:rPr lang="it-IT" sz="1600" dirty="0" smtClean="0"/>
              <a:t>1.2.5  La qualità delle relazioni con i cittadini e con le imprese: una risorsa decisiva (pag. 61)</a:t>
            </a:r>
          </a:p>
          <a:p>
            <a:r>
              <a:rPr lang="it-IT" sz="1600" dirty="0" smtClean="0"/>
              <a:t>1.2.6  Riorganizzazione dell’Ufficio Relazioni con il Pubblico (URP) in adeguamento alla normativa attinente al CAD (pag. 61)</a:t>
            </a:r>
          </a:p>
          <a:p>
            <a:r>
              <a:rPr lang="it-IT" sz="1600" dirty="0" smtClean="0"/>
              <a:t>1.2.7  Inserimento persone in percorsi di giustizia presso strutture comunali (pag. 68)</a:t>
            </a:r>
          </a:p>
          <a:p>
            <a:r>
              <a:rPr lang="it-IT" sz="1600" dirty="0" smtClean="0"/>
              <a:t>1.2.8  Garante delle persone sottoposte a misure restrittive della libertà personale (pag. 68)</a:t>
            </a:r>
          </a:p>
          <a:p>
            <a:r>
              <a:rPr lang="it-IT" sz="1600" dirty="0" smtClean="0"/>
              <a:t>1.2.9  Attivazione porta accesso sociale (pag. 111)</a:t>
            </a:r>
          </a:p>
          <a:p>
            <a:r>
              <a:rPr lang="it-IT" sz="1600" dirty="0" smtClean="0"/>
              <a:t>1.2.10  Le politiche attive del lavoro (pag. 120)</a:t>
            </a:r>
            <a:endParaRPr lang="it-IT" sz="1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chemeClr val="accent5">
                <a:lumMod val="20000"/>
                <a:lumOff val="8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1.3  UN NUOVO QUADRO </a:t>
            </a:r>
            <a:r>
              <a:rPr lang="it-IT" sz="1600" dirty="0" err="1" smtClean="0"/>
              <a:t>DI</a:t>
            </a:r>
            <a:r>
              <a:rPr lang="it-IT" sz="1600" dirty="0" smtClean="0"/>
              <a:t> RAPPORTI ISTITUZIONALI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1.3.1  Sviluppo di  progetti di gestione associata di servizi e funzioni amministrative (pag. 61)</a:t>
            </a:r>
          </a:p>
          <a:p>
            <a:r>
              <a:rPr lang="it-IT" sz="1600" dirty="0" smtClean="0"/>
              <a:t>1.3.2  Attivazione di coordinamenti per la definizione di progetti di sviluppo locale integrati (pag. 61)</a:t>
            </a:r>
            <a:endParaRPr lang="it-IT" sz="1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chemeClr val="accent5">
                <a:lumMod val="20000"/>
                <a:lumOff val="8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1.4  LA REVISIONE DELLO STRUMENTO URBANISTICO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1.4.1  Variante parziale al PRGC (pag. 92)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chemeClr val="accent5">
                <a:lumMod val="20000"/>
                <a:lumOff val="8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1.5  SUPPORTO ALLE FUNZIONI DELLA PRESIDENZA DEL CONSIGLIO PER MIGLIORARE IL RAPPORTO TRA I CITTADINI E LE ISTITUZIONI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1.5.1  Promuovere attività di interesse istituzionale (pag. 61)</a:t>
            </a:r>
          </a:p>
          <a:p>
            <a:r>
              <a:rPr lang="it-IT" sz="1600" dirty="0" smtClean="0"/>
              <a:t>1.5.2  Promuovere pubblicazioni  relative ad attività culturali di interesse pubblico locale (pag. 61)</a:t>
            </a:r>
          </a:p>
          <a:p>
            <a:r>
              <a:rPr lang="it-IT" sz="1600" dirty="0" smtClean="0"/>
              <a:t>1.5.3  Organizzazione di manifestazioni istituzionali per accrescere la partecipazione dei cittadini alle iniziative dell’Amministrazione comunale e assegnazioni di civiche benemerenze (pag. 61)</a:t>
            </a:r>
          </a:p>
          <a:p>
            <a:r>
              <a:rPr lang="it-IT" sz="1600" dirty="0" smtClean="0"/>
              <a:t>1.5.4  Consolidamento delle relazioni istituzionali (pag. 61)</a:t>
            </a:r>
            <a:endParaRPr lang="it-IT" sz="1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 shadeToTitle="1">
        <a:gradFill flip="none"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it-IT" sz="2400" dirty="0" smtClean="0"/>
              <a:t>Indirizzo strategico 2</a:t>
            </a:r>
            <a:br>
              <a:rPr lang="it-IT" sz="2400" dirty="0" smtClean="0"/>
            </a:br>
            <a:r>
              <a:rPr lang="it-IT" sz="2400" dirty="0" smtClean="0"/>
              <a:t>  </a:t>
            </a:r>
            <a:br>
              <a:rPr lang="it-IT" sz="2400" dirty="0" smtClean="0"/>
            </a:br>
            <a:r>
              <a:rPr lang="it-IT" sz="2400" dirty="0" smtClean="0"/>
              <a:t>I SAPERI E L’INNOVAZIONE: </a:t>
            </a:r>
            <a:br>
              <a:rPr lang="it-IT" sz="2400" dirty="0" smtClean="0"/>
            </a:br>
            <a:r>
              <a:rPr lang="it-IT" sz="2400" dirty="0" smtClean="0"/>
              <a:t>ALESSANDRIA COSTRUISCE IL PROPRIO FUTURO</a:t>
            </a:r>
            <a:endParaRPr lang="it-IT" sz="2400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it-IT" sz="1600" dirty="0" smtClean="0"/>
          </a:p>
          <a:p>
            <a:endParaRPr lang="it-IT" sz="1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BEAC7"/>
            </a:gs>
            <a:gs pos="17999">
              <a:srgbClr val="FEE7F2"/>
            </a:gs>
            <a:gs pos="36000">
              <a:srgbClr val="FAC77D"/>
            </a:gs>
            <a:gs pos="61000">
              <a:srgbClr val="FBA97D"/>
            </a:gs>
            <a:gs pos="82001">
              <a:srgbClr val="FBD49C"/>
            </a:gs>
            <a:gs pos="100000">
              <a:srgbClr val="FEE7F2"/>
            </a:gs>
          </a:gsLst>
          <a:path path="shap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2.1  L’UNIVERSITA’, L’ISTRUZIONE E I SERVIZI</a:t>
            </a:r>
            <a:endParaRPr lang="it-IT" sz="16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sz="1600" dirty="0" smtClean="0"/>
              <a:t>2.1.1  Riclassificazione dei Servizi Educativi (pag. 62)</a:t>
            </a:r>
          </a:p>
          <a:p>
            <a:r>
              <a:rPr lang="it-IT" sz="1600" dirty="0" smtClean="0"/>
              <a:t>2.1.2  Prosecuzione processo di statalizzazione di alcune sezione di scuole dell’infanzia comunali (pag. 62)</a:t>
            </a:r>
          </a:p>
          <a:p>
            <a:r>
              <a:rPr lang="it-IT" sz="1600" dirty="0" smtClean="0"/>
              <a:t>2.1.3  Valorizzazione dei centri culturali e di aggregazione decentrati (pag. 62)</a:t>
            </a:r>
          </a:p>
          <a:p>
            <a:r>
              <a:rPr lang="it-IT" sz="1600" dirty="0" smtClean="0"/>
              <a:t>2.1.4  </a:t>
            </a:r>
            <a:r>
              <a:rPr lang="it-IT" sz="1600" dirty="0" err="1" smtClean="0"/>
              <a:t>Digital</a:t>
            </a:r>
            <a:r>
              <a:rPr lang="it-IT" sz="1600" dirty="0" smtClean="0"/>
              <a:t> Divide (pag. 62)</a:t>
            </a:r>
          </a:p>
          <a:p>
            <a:r>
              <a:rPr lang="it-IT" sz="1600" dirty="0" smtClean="0"/>
              <a:t>2.1.5  Verso un piano direttorio di gestione dei servizi culturali (pag. 80)</a:t>
            </a:r>
            <a:endParaRPr lang="it-IT" sz="16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Città">
      <a:majorFont>
        <a:latin typeface="Georgia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Georgia"/>
        <a:ea typeface=""/>
        <a:cs typeface=""/>
        <a:font script="Jpan" typeface="ＭＳ Ｐ明朝"/>
        <a:font script="Hang" typeface="바탕"/>
        <a:font script="Hans" typeface="方正舒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460</TotalTime>
  <Words>1153</Words>
  <Application>Microsoft Office PowerPoint</Application>
  <PresentationFormat>Presentazione su schermo (4:3)</PresentationFormat>
  <Paragraphs>97</Paragraphs>
  <Slides>23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23</vt:i4>
      </vt:variant>
    </vt:vector>
  </HeadingPairs>
  <TitlesOfParts>
    <vt:vector size="24" baseType="lpstr">
      <vt:lpstr>Tema di Office</vt:lpstr>
      <vt:lpstr>      NOTA DI AGGIORNAMENTO  AL DUP 2020 – 2022 </vt:lpstr>
      <vt:lpstr>Indirizzo strategico 1    COMUNE DI ALESSANDRIA VERSO UN NUOVO MODELLO DI GOVERNO PER UNA CITTA’ NUOVA</vt:lpstr>
      <vt:lpstr>1.1  UNA NUOVA IDEA DI PARTECIPAZIONE E LA VALORIZZAZIONE DELLE FUNZIONI DI RAPPRESENTANZA</vt:lpstr>
      <vt:lpstr>1.2  LA QUALITA’ DELLA RELAZIONE CON I CITTADINI: UNA RISORSA DECISIVA</vt:lpstr>
      <vt:lpstr>1.3  UN NUOVO QUADRO DI RAPPORTI ISTITUZIONALI</vt:lpstr>
      <vt:lpstr>1.4  LA REVISIONE DELLO STRUMENTO URBANISTICO</vt:lpstr>
      <vt:lpstr>1.5  SUPPORTO ALLE FUNZIONI DELLA PRESIDENZA DEL CONSIGLIO PER MIGLIORARE IL RAPPORTO TRA I CITTADINI E LE ISTITUZIONI</vt:lpstr>
      <vt:lpstr>Indirizzo strategico 2    I SAPERI E L’INNOVAZIONE:  ALESSANDRIA COSTRUISCE IL PROPRIO FUTURO</vt:lpstr>
      <vt:lpstr>2.1  L’UNIVERSITA’, L’ISTRUZIONE E I SERVIZI</vt:lpstr>
      <vt:lpstr>2.2  INNOVAZIONE: UN PARADIGMA PROGETTUALE PER IL PUBBLICO E PER L’AUTORIFORMA ORGANIZZATIVA DEL COMUNE</vt:lpstr>
      <vt:lpstr>2.3  INNOVAZIONE: UN PARADIGMA PROGETTUALE A SUPPORTO DELL’INIZIATIVA PRIVATA</vt:lpstr>
      <vt:lpstr>Indirizzo strategico 3    ALESSANDRIA POSITIVA: LA SICUREZZA DELLA PROTEZIONE, DEI DIRITTI E  DELLA CONVIVENZA URBANA,  LA MOBILITA’, LA QUALITA’ AMBIENTALE</vt:lpstr>
      <vt:lpstr>3.1  LA RICERCA DI NUOVI MODELLI DI PROGRAMMAZIONE TERRITORIALE  E DI MOBILITA’ SOSTENIBILE</vt:lpstr>
      <vt:lpstr>3.2  LA QUALITA’ AMBIENTALE QUALE PRESUPPOSTO FONDATIVO  DI UN NUOVO MODELLO URBANO</vt:lpstr>
      <vt:lpstr>3.3  VERSO UN MODELLO DI COMUNITA’ SOLIDALE</vt:lpstr>
      <vt:lpstr>3.4  PROGRAMMAZIONE DELLE POLITICHE DI GENERE</vt:lpstr>
      <vt:lpstr>3.5  PROGRAMMAZIONE DI UNA POLITICA DELLA CITTA’ INCLUSIVA  DELLA TUTELA ANIMALI</vt:lpstr>
      <vt:lpstr>3.6  ALESSANDRIA CITTA’ SICURA</vt:lpstr>
      <vt:lpstr>Indirizzo strategico 4   ALESSANDRIA CHE VIVE: LO SVILUPPO, IL LAVORO, L’OCCUPAZIONE,  LA NUOVA IMPRESA CHE CRESCE</vt:lpstr>
      <vt:lpstr>4.1  L’IMPRESA GIOVANE E L’IMPRESA DEI GIOVANI</vt:lpstr>
      <vt:lpstr>4.2  LE POLITICHE INFRASTRUTTURALI</vt:lpstr>
      <vt:lpstr>4.3  UNA POLITICA INDUSTRIALE PER L’AMBIENTE</vt:lpstr>
      <vt:lpstr>4.4  SOSTEGNO E REGOLAZIONE DELLO SVILUPPO COMMERCIALE  DELL’ATTIVITA’ FIERISTICA E MERCATALE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Indirizzo strategico 1   COMUNE DI ALESSANDRIA VERSO UN NUOVO MODELLO DI GOVERNO PER UNA CITTA’ NUOVA</dc:title>
  <dc:creator>Daniela Berri</dc:creator>
  <cp:lastModifiedBy>Utente Windows</cp:lastModifiedBy>
  <cp:revision>52</cp:revision>
  <dcterms:created xsi:type="dcterms:W3CDTF">2020-08-04T06:30:33Z</dcterms:created>
  <dcterms:modified xsi:type="dcterms:W3CDTF">2021-03-11T07:22:11Z</dcterms:modified>
</cp:coreProperties>
</file>

<file path=docProps/thumbnail.jpeg>
</file>